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92" name="Google Shape;1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1ed54fd73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61ed54fd73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1ed54fd73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1ed54fd7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61ed54fd7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61ed54fd7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ed54fd73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61ed54fd73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61ed54fd73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1ed54fd7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61ed54fd7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61ed54fd7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1ed54fd7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61ed54fd7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61ed54fd73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1ed54fd73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61ed54fd73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61ed54fd73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1ed54fd73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61ed54fd73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61ed54fd73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1ed54fd73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61ed54fd73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61ed54fd73_0_1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1ed54fd73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61ed54fd73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61ed54fd73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04" name="Google Shape;20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1a58bdc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61a58bdc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61a58bdc8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1ed54fd73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61ed54fd73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61ed54fd73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1ed54fd73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61ed54fd73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61ed54fd73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1ed54fd7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61ed54fd7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61ed54fd73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1ed54fd73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61ed54fd73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61ed54fd73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1ed54fd73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61ed54fd73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61ed54fd73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1a58bdc8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61a58bdc8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61a58bdc8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1ed54fd73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61ed54fd73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61ed54fd73_0_1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1ed54fd73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61ed54fd73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61ed54fd73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1ed54fd73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61ed54fd73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61ed54fd73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1fcdf8f34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61fcdf8f34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61fcdf8f34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1fcdf8f34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61fcdf8f34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61fcdf8f34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1fcdf8f34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61fcdf8f34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61fcdf8f34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1fcdf8f34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61fcdf8f34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61fcdf8f34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1fcdf8f34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61fcdf8f34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61fcdf8f34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1ed54fd73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61ed54fd73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61ed54fd73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1ed54fd73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61ed54fd73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61ed54fd73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1ed54fd73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61ed54fd73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61ed54fd73_0_2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1ed54fd73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61ed54fd73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61ed54fd73_0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1a58bdc88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61a58bdc88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61a58bdc88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2dd42122c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2dd42122c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ed54fd73_0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61ed54fd73_0_2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61ed54fd73_0_2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1ed54fd73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61ed54fd73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61ed54fd73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1a58bdc8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61a58bdc8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61a58bdc88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1ed54fd73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61ed54fd73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61ed54fd73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1ed54fd73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61ed54fd73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61ed54fd73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1a58bdc88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61a58bdc88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61a58bdc88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1a58bdc88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61a58bdc88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61a58bdc88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1ed54fd73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g61ed54fd73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61ed54fd73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1a58bdc88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g61a58bdc88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61a58bdc88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61a58bdc88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61a58bdc88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61a58bdc88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1a58bdc88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g61a58bdc88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61a58bdc88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61a58bdc88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g61a58bdc88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61a58bdc88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1a58bdc8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g61a58bdc8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61a58bdc88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61a58bdc8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g61a58bdc8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61a58bdc88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61a58bdc88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61a58bdc88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61a58bdc88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1a58bdc88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61a58bdc88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61a58bdc88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1ed54fd73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61ed54fd73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61ed54fd73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1a58bdc88_0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61a58bdc88_0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61a58bdc88_0_1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1ed54fd73_0_2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61ed54fd73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61ed54fd73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1ed54fd7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61ed54fd7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61ed54fd7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61fcdf8f3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g61fcdf8f3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61fcdf8f3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1fcdf8f34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61fcdf8f34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61fcdf8f34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1fcdf8f3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61fcdf8f3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61fcdf8f34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1fcdf8f3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61fcdf8f3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61fcdf8f3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1fcdf8f3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61fcdf8f3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61fcdf8f34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61fcdf8f3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61fcdf8f3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61fcdf8f34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1fcdf8f34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61fcdf8f34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61fcdf8f34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1fcdf8f34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61fcdf8f34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61fcdf8f34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42" name="Google Shape;74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2d6f711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62d6f711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62d6f7110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ed54fd7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61ed54fd7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61ed54fd7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4" name="Google Shape;75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5" name="Google Shape;76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78" name="Google Shape;77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1ed54fd7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61ed54fd7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61ed54fd73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1ed54fd73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61ed54fd73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61ed54fd73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27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7.png"/><Relationship Id="rId14" Type="http://schemas.openxmlformats.org/officeDocument/2006/relationships/image" Target="../media/image28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26.jp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53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7.png"/><Relationship Id="rId14" Type="http://schemas.openxmlformats.org/officeDocument/2006/relationships/image" Target="../media/image31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6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3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5" Type="http://schemas.openxmlformats.org/officeDocument/2006/relationships/image" Target="../media/image21.png"/><Relationship Id="rId14" Type="http://schemas.openxmlformats.org/officeDocument/2006/relationships/image" Target="../media/image22.png"/><Relationship Id="rId16" Type="http://schemas.openxmlformats.org/officeDocument/2006/relationships/image" Target="../media/image39.png"/><Relationship Id="rId5" Type="http://schemas.openxmlformats.org/officeDocument/2006/relationships/image" Target="../media/image13.png"/><Relationship Id="rId6" Type="http://schemas.openxmlformats.org/officeDocument/2006/relationships/image" Target="../media/image38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>
            <p:ph idx="2" type="pic"/>
          </p:nvPr>
        </p:nvSpPr>
        <p:spPr>
          <a:xfrm>
            <a:off x="656629" y="2351427"/>
            <a:ext cx="5439372" cy="23259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2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271" cy="502868"/>
          </a:xfrm>
          <a:prstGeom prst="roundRect">
            <a:avLst>
              <a:gd fmla="val 3940" name="adj"/>
            </a:avLst>
          </a:prstGeom>
          <a:solidFill>
            <a:srgbClr val="231F20">
              <a:alpha val="49803"/>
            </a:srgbClr>
          </a:solidFill>
          <a:ln cap="flat" cmpd="sng" w="9525">
            <a:solidFill>
              <a:srgbClr val="F2A818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" name="Google Shape;25;p2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2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160" name="Google Shape;160;p1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161" name="Google Shape;161;p1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162" name="Google Shape;162;p1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163" name="Google Shape;163;p1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164" name="Google Shape;164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/>
          <p:nvPr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4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173" name="Google Shape;173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174" name="Google Shape;174;p1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175" name="Google Shape;175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7" t="-168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176" name="Google Shape;176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177" name="Google Shape;177;p1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0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2" name="Google Shape;182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 txBox="1"/>
          <p:nvPr>
            <p:ph idx="1" type="body"/>
          </p:nvPr>
        </p:nvSpPr>
        <p:spPr>
          <a:xfrm>
            <a:off x="190501" y="1196126"/>
            <a:ext cx="11811097" cy="518562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2" type="body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rgbClr val="ACB4C3">
              <a:alpha val="14901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68" name="Google Shape;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69" name="Google Shape;6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8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" name="Google Shape;93;p8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8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8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8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8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8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8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8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8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8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8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8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8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8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8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1959073" y="1121144"/>
            <a:ext cx="10036163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reate-react-app.dev/docs/supported-browsers-features" TargetMode="External"/><Relationship Id="rId4" Type="http://schemas.openxmlformats.org/officeDocument/2006/relationships/hyperlink" Target="https://browserl.ist/?q=%3E+0.2%25%2C+not+dead%2C+not+op_mini+all" TargetMode="External"/><Relationship Id="rId5" Type="http://schemas.openxmlformats.org/officeDocument/2006/relationships/hyperlink" Target="https://github.com/facebook/create-react-app/blob/master/packages/react-app-polyfill/README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t6.io/blog/upgrading-the-st6-meme-generator-to-create-react-app-3/" TargetMode="External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ebpack.js.org/concept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nvm-sh/nvm#automatically-call-nvm-us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davidtheclark/cosmiconfi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jestjs.io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t6io/react-web-apps-master-class-course/tree/master/lecture-2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irbnb.io/enzyme/docs/api/shallow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airbnb.io/enzyme/docs/api/shallow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testing-library.com/docs/guiding-principles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esting-library.com/docs/dom-testing-library/intro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en.wikipedia.org/wiki/Moc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en.wikipedia.org/wiki/Mock_object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jestjs.io/docs/en/jest-object.html#jestfnimplementation" TargetMode="External"/><Relationship Id="rId4" Type="http://schemas.openxmlformats.org/officeDocument/2006/relationships/hyperlink" Target="https://jestjs.io/docs/en/jest-object.html#jestspyonobject-methodname" TargetMode="External"/><Relationship Id="rId5" Type="http://schemas.openxmlformats.org/officeDocument/2006/relationships/hyperlink" Target="https://jestjs.io/docs/en/mock-function-api#reference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jestjs.io/docs/en/jest-object.html#mock-timers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53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1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7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27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42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8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25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26.jpg"/></Relationships>
</file>

<file path=ppt/slides/_rels/slide7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hyperlink" Target="http://softuni.bg/" TargetMode="External"/><Relationship Id="rId13" Type="http://schemas.openxmlformats.org/officeDocument/2006/relationships/image" Target="../media/image55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50.png"/><Relationship Id="rId15" Type="http://schemas.openxmlformats.org/officeDocument/2006/relationships/image" Target="../media/image51.png"/><Relationship Id="rId14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>
                <a:solidFill>
                  <a:srgbClr val="234465"/>
                </a:solidFill>
              </a:rPr>
              <a:t>Creating React Application</a:t>
            </a:r>
            <a:endParaRPr>
              <a:solidFill>
                <a:srgbClr val="234465"/>
              </a:solidFill>
            </a:endParaRPr>
          </a:p>
        </p:txBody>
      </p:sp>
      <p:sp>
        <p:nvSpPr>
          <p:cNvPr id="195" name="Google Shape;195;p16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</a:pPr>
            <a:r>
              <a:rPr lang="en-US"/>
              <a:t>React Web Applications Masterclass</a:t>
            </a:r>
            <a:endParaRPr/>
          </a:p>
        </p:txBody>
      </p:sp>
      <p:sp>
        <p:nvSpPr>
          <p:cNvPr id="196" name="Google Shape;196;p16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197" name="Google Shape;197;p16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sp>
        <p:nvSpPr>
          <p:cNvPr id="198" name="Google Shape;198;p16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199" name="Google Shape;199;p16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Build the app for production</a:t>
            </a:r>
            <a:endParaRPr baseline="30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77" name="Google Shape;277;p2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78" name="Google Shape;278;p2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703675" y="1973725"/>
            <a:ext cx="38523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build</a:t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80" name="Google Shape;2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175" y="1971675"/>
            <a:ext cx="6553575" cy="34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Ejecting your app</a:t>
            </a:r>
            <a:endParaRPr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Irreversible</a:t>
            </a:r>
            <a:endParaRPr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Reasons:</a:t>
            </a:r>
            <a:endParaRPr/>
          </a:p>
          <a:p>
            <a:pPr indent="-304609" lvl="2" marL="152304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Manage the Build</a:t>
            </a:r>
            <a:endParaRPr/>
          </a:p>
          <a:p>
            <a:pPr indent="-304609" lvl="2" marL="152304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Missing Features</a:t>
            </a:r>
            <a:endParaRPr/>
          </a:p>
          <a:p>
            <a:pPr indent="-304609" lvl="2" marL="152304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Curiosity </a:t>
            </a:r>
            <a:endParaRPr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u="sng"/>
              <a:t>You probably don’t need to!</a:t>
            </a:r>
            <a:endParaRPr u="sng"/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6458475" y="1318250"/>
            <a:ext cx="5252100" cy="9513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eject</a:t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6458475" y="3285550"/>
            <a:ext cx="5252100" cy="23982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"scripts"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"start"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"node scripts/start.js"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"build"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"node scripts/build.js"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"node scripts/test.js"</a:t>
            </a:r>
            <a:endParaRPr sz="19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97" name="Google Shape;297;p27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Folder Structure</a:t>
            </a:r>
            <a:endParaRPr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index.html</a:t>
            </a:r>
            <a:r>
              <a:rPr lang="en-US"/>
              <a:t> and </a:t>
            </a:r>
            <a:r>
              <a:rPr b="1" lang="en-US"/>
              <a:t>index.js</a:t>
            </a:r>
            <a:r>
              <a:rPr lang="en-US"/>
              <a:t> are </a:t>
            </a:r>
            <a:r>
              <a:rPr i="1" lang="en-US"/>
              <a:t>musts</a:t>
            </a:r>
            <a:endParaRPr i="1"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src</a:t>
            </a:r>
            <a:r>
              <a:rPr lang="en-US"/>
              <a:t> is picked by </a:t>
            </a:r>
            <a:r>
              <a:rPr i="1" lang="en-US"/>
              <a:t>Webpack</a:t>
            </a:r>
            <a:endParaRPr i="1"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i="1" lang="en-US"/>
              <a:t>index.html</a:t>
            </a:r>
            <a:r>
              <a:rPr lang="en-US"/>
              <a:t> </a:t>
            </a:r>
            <a:r>
              <a:rPr lang="en-US"/>
              <a:t>only</a:t>
            </a:r>
            <a:r>
              <a:rPr lang="en-US"/>
              <a:t> refers </a:t>
            </a:r>
            <a:r>
              <a:rPr i="1" lang="en-US"/>
              <a:t>/public </a:t>
            </a:r>
            <a:endParaRPr/>
          </a:p>
        </p:txBody>
      </p:sp>
      <p:sp>
        <p:nvSpPr>
          <p:cNvPr id="299" name="Google Shape;299;p27"/>
          <p:cNvSpPr/>
          <p:nvPr/>
        </p:nvSpPr>
        <p:spPr>
          <a:xfrm>
            <a:off x="7243350" y="1217275"/>
            <a:ext cx="4555800" cy="5263800"/>
          </a:xfrm>
          <a:prstGeom prst="rect">
            <a:avLst/>
          </a:prstGeom>
          <a:solidFill>
            <a:srgbClr val="ACB4C3">
              <a:alpha val="14901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cra-demo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├── README.md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├── </a:t>
            </a:r>
            <a:r>
              <a:rPr b="1" lang="en-US" sz="1600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node_modules</a:t>
            </a:r>
            <a:endParaRPr b="1" sz="1600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├── package.json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├── public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favicon.ico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b="1"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1"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logo192.png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logo512.png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manifest.json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└── robots.txt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├── </a:t>
            </a:r>
            <a:r>
              <a:rPr b="1" lang="en-US"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endParaRPr b="1" sz="16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App.css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App.js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App.test.js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index.css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</a:t>
            </a:r>
            <a:r>
              <a:rPr b="1" lang="en-US" sz="16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index.js</a:t>
            </a:r>
            <a:endParaRPr b="1" sz="1600">
              <a:solidFill>
                <a:schemeClr val="accent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├── logo.svg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│   └── serviceWorker.js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└── yarn.lock</a:t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Supported Browsers and Features</a:t>
            </a:r>
            <a:r>
              <a:rPr baseline="30000" lang="en-US">
                <a:uFill>
                  <a:noFill/>
                </a:uFill>
                <a:hlinkClick r:id="rId3"/>
              </a:rPr>
              <a:t>1</a:t>
            </a:r>
            <a:endParaRPr baseline="30000"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i="1" lang="en-US"/>
              <a:t>ES6</a:t>
            </a:r>
            <a:r>
              <a:rPr b="1" lang="en-US"/>
              <a:t>+</a:t>
            </a:r>
            <a:r>
              <a:rPr lang="en-US"/>
              <a:t> Syntax</a:t>
            </a:r>
            <a:endParaRPr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browserslist</a:t>
            </a:r>
            <a:r>
              <a:rPr baseline="30000" lang="en-US">
                <a:uFill>
                  <a:noFill/>
                </a:uFill>
                <a:hlinkClick r:id="rId4"/>
              </a:rPr>
              <a:t>2</a:t>
            </a:r>
            <a:r>
              <a:rPr lang="en-US"/>
              <a:t> controls </a:t>
            </a:r>
            <a:r>
              <a:rPr i="1" lang="en-US"/>
              <a:t>output</a:t>
            </a:r>
            <a:endParaRPr i="1"/>
          </a:p>
          <a:p>
            <a:pPr indent="-418862" lvl="1" marL="98998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/>
              <a:t>no </a:t>
            </a:r>
            <a:r>
              <a:rPr b="1" lang="en-US">
                <a:uFill>
                  <a:noFill/>
                </a:uFill>
                <a:hlinkClick r:id="rId5"/>
              </a:rPr>
              <a:t>polyfills</a:t>
            </a:r>
            <a:endParaRPr b="1"/>
          </a:p>
        </p:txBody>
      </p:sp>
      <p:sp>
        <p:nvSpPr>
          <p:cNvPr id="306" name="Google Shape;306;p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28"/>
          <p:cNvSpPr txBox="1"/>
          <p:nvPr/>
        </p:nvSpPr>
        <p:spPr>
          <a:xfrm>
            <a:off x="7038525" y="1262525"/>
            <a:ext cx="4613100" cy="52620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"browserslist"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"production"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"&gt;0.2%"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"not dead"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"not op_mini all"</a:t>
            </a:r>
            <a:endParaRPr sz="19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"development"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"last 1 chrome version"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"last 1 firefox version"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"last 1 safari version"</a:t>
            </a:r>
            <a:endParaRPr sz="19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9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9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Easy to maintain/update</a:t>
            </a:r>
            <a:r>
              <a:rPr baseline="30000" lang="en-US">
                <a:uFill>
                  <a:noFill/>
                </a:uFill>
                <a:hlinkClick r:id="rId3"/>
              </a:rPr>
              <a:t>*</a:t>
            </a:r>
            <a:endParaRPr baseline="30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316" name="Google Shape;316;p2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685000" y="2492400"/>
            <a:ext cx="9506100" cy="9366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 upgrade </a:t>
            </a:r>
            <a:r>
              <a:rPr b="1" lang="en-US" sz="2399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react-script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--latest</a:t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t/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00" y="3918850"/>
            <a:ext cx="9506099" cy="10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Keynotes</a:t>
            </a:r>
            <a:endParaRPr b="1" sz="4400"/>
          </a:p>
        </p:txBody>
      </p:sp>
      <p:sp>
        <p:nvSpPr>
          <p:cNvPr id="325" name="Google Shape;325;p3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Webpack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Eslint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Styles and Assets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Environment Variables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Progressive Web Apps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Jest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332" name="Google Shape;332;p3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Keynotes</a:t>
            </a:r>
            <a:endParaRPr/>
          </a:p>
        </p:txBody>
      </p:sp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Open-Source JavaScript Bundler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Builds Dependency Module Graph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Picks up non-JS files via Loaders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Bundle Optimizations via Plugins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Code Splitting</a:t>
            </a:r>
            <a:endParaRPr/>
          </a:p>
        </p:txBody>
      </p:sp>
      <p:sp>
        <p:nvSpPr>
          <p:cNvPr id="340" name="Google Shape;340;p3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Webpack</a:t>
            </a:r>
            <a:r>
              <a:rPr b="0" baseline="30000" lang="en-US">
                <a:uFill>
                  <a:noFill/>
                </a:uFill>
                <a:hlinkClick r:id="rId3"/>
              </a:rPr>
              <a:t>1</a:t>
            </a:r>
            <a:endParaRPr b="0" baseline="30000"/>
          </a:p>
        </p:txBody>
      </p:sp>
      <p:sp>
        <p:nvSpPr>
          <p:cNvPr id="341" name="Google Shape;341;p3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rPr lang="en-US"/>
              <a:t>A pluggable and configurable linter tool for identifying and reporting on patterns in JavaScript.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Maintain code consistency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Enforces</a:t>
            </a:r>
            <a:r>
              <a:rPr lang="en-US"/>
              <a:t> Good Practices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Simplifies PR Reviews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eslint-plugin-react</a:t>
            </a:r>
            <a:endParaRPr i="1"/>
          </a:p>
        </p:txBody>
      </p:sp>
      <p:sp>
        <p:nvSpPr>
          <p:cNvPr id="348" name="Google Shape;348;p3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Eslint</a:t>
            </a:r>
            <a:endParaRPr/>
          </a:p>
        </p:txBody>
      </p:sp>
      <p:sp>
        <p:nvSpPr>
          <p:cNvPr id="349" name="Google Shape;349;p3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Webpack extends the concept of </a:t>
            </a:r>
            <a:r>
              <a:rPr i="1" lang="en-US"/>
              <a:t>import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Importing images, fonts, svgs. etc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Importing Styles</a:t>
            </a:r>
            <a:endParaRPr/>
          </a:p>
        </p:txBody>
      </p:sp>
      <p:sp>
        <p:nvSpPr>
          <p:cNvPr id="356" name="Google Shape;356;p3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Stylin</a:t>
            </a:r>
            <a:r>
              <a:rPr lang="en-US"/>
              <a:t>g and Assets</a:t>
            </a:r>
            <a:endParaRPr/>
          </a:p>
        </p:txBody>
      </p:sp>
      <p:sp>
        <p:nvSpPr>
          <p:cNvPr id="357" name="Google Shape;357;p3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6087" lvl="0" marL="446087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AutoNum type="arabicPeriod"/>
            </a:pPr>
            <a:r>
              <a:rPr lang="en-US"/>
              <a:t>create-react-app</a:t>
            </a:r>
            <a:endParaRPr/>
          </a:p>
          <a:p>
            <a:pPr indent="-507818" lvl="0" marL="514041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00"/>
              <a:buAutoNum type="arabicPeriod"/>
            </a:pPr>
            <a:r>
              <a:rPr lang="en-US"/>
              <a:t>Storybook</a:t>
            </a:r>
            <a:endParaRPr/>
          </a:p>
          <a:p>
            <a:pPr indent="-452310" lvl="0" marL="446088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398"/>
              <a:buAutoNum type="arabicPeriod"/>
            </a:pPr>
            <a:r>
              <a:rPr lang="en-US"/>
              <a:t>Testing React Components</a:t>
            </a:r>
            <a:endParaRPr/>
          </a:p>
        </p:txBody>
      </p:sp>
      <p:sp>
        <p:nvSpPr>
          <p:cNvPr id="208" name="Google Shape;208;p17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idx="1" type="body"/>
          </p:nvPr>
        </p:nvSpPr>
        <p:spPr>
          <a:xfrm>
            <a:off x="1622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Import CSS or SASS* files as dependency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Import CSS or SASS* modules</a:t>
            </a:r>
            <a:endParaRPr/>
          </a:p>
          <a:p>
            <a:pPr indent="-4569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[name].module.{css,scss}</a:t>
            </a:r>
            <a:endParaRPr sz="3000"/>
          </a:p>
          <a:p>
            <a:pPr indent="-4569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Style scoping via unique classnames</a:t>
            </a:r>
            <a:endParaRPr sz="3000"/>
          </a:p>
        </p:txBody>
      </p:sp>
      <p:sp>
        <p:nvSpPr>
          <p:cNvPr id="364" name="Google Shape;364;p3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CSS/SASS </a:t>
            </a:r>
            <a:r>
              <a:rPr lang="en-US"/>
              <a:t>Styling</a:t>
            </a:r>
            <a:endParaRPr/>
          </a:p>
        </p:txBody>
      </p:sp>
      <p:sp>
        <p:nvSpPr>
          <p:cNvPr id="365" name="Google Shape;365;p3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via Shell or </a:t>
            </a:r>
            <a:r>
              <a:rPr i="1" lang="en-US"/>
              <a:t>.env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Reserved Environment Variables (e.g. </a:t>
            </a:r>
            <a:r>
              <a:rPr i="1" lang="en-US"/>
              <a:t>PORT</a:t>
            </a:r>
            <a:r>
              <a:rPr lang="en-US"/>
              <a:t>)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Custom Environment Variables</a:t>
            </a:r>
            <a:endParaRPr/>
          </a:p>
          <a:p>
            <a:pPr indent="-3807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Used for custom purposes (e.g. setting the backend server url)</a:t>
            </a:r>
            <a:endParaRPr/>
          </a:p>
          <a:p>
            <a:pPr indent="-3807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Must be</a:t>
            </a:r>
            <a:r>
              <a:rPr lang="en-US"/>
              <a:t> prefixed with </a:t>
            </a:r>
            <a:r>
              <a:rPr i="1" lang="en-US"/>
              <a:t>REACT_APP_ </a:t>
            </a:r>
            <a:r>
              <a:rPr lang="en-US"/>
              <a:t>(e.g. </a:t>
            </a:r>
            <a:r>
              <a:rPr i="1" lang="en-US"/>
              <a:t>REACT_APP_BE_URL</a:t>
            </a:r>
            <a:r>
              <a:rPr lang="en-US"/>
              <a:t>)</a:t>
            </a:r>
            <a:endParaRPr/>
          </a:p>
        </p:txBody>
      </p:sp>
      <p:sp>
        <p:nvSpPr>
          <p:cNvPr id="372" name="Google Shape;372;p3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Environment Variables</a:t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Web Apps having specific set of characters:</a:t>
            </a:r>
            <a:endParaRPr/>
          </a:p>
          <a:p>
            <a:pPr indent="-418862" lvl="1" marL="98998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Progressive</a:t>
            </a:r>
            <a:endParaRPr sz="2400"/>
          </a:p>
          <a:p>
            <a:pPr indent="-418862" lvl="1" marL="98998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Responsive</a:t>
            </a:r>
            <a:endParaRPr sz="2400"/>
          </a:p>
          <a:p>
            <a:pPr indent="-418862" lvl="1" marL="98998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Connectivity independent</a:t>
            </a:r>
            <a:endParaRPr sz="2400"/>
          </a:p>
          <a:p>
            <a:pPr indent="-418862" lvl="1" marL="98998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App-like</a:t>
            </a:r>
            <a:endParaRPr sz="2400"/>
          </a:p>
          <a:p>
            <a:pPr indent="-418862" lvl="1" marL="98998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Faster after initial loading</a:t>
            </a:r>
            <a:endParaRPr sz="2400"/>
          </a:p>
          <a:p>
            <a:pPr indent="-46644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Progressive by Default*</a:t>
            </a:r>
            <a:endParaRPr sz="3300"/>
          </a:p>
          <a:p>
            <a:pPr indent="-46644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Service Worker</a:t>
            </a:r>
            <a:endParaRPr sz="3300"/>
          </a:p>
        </p:txBody>
      </p:sp>
      <p:sp>
        <p:nvSpPr>
          <p:cNvPr id="380" name="Google Shape;380;p3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Progressive Web App</a:t>
            </a:r>
            <a:endParaRPr/>
          </a:p>
        </p:txBody>
      </p:sp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Best</a:t>
            </a:r>
            <a:r>
              <a:rPr b="1" lang="en-US" sz="4400"/>
              <a:t> Practices</a:t>
            </a:r>
            <a:endParaRPr b="1" sz="4400"/>
          </a:p>
        </p:txBody>
      </p:sp>
      <p:sp>
        <p:nvSpPr>
          <p:cNvPr id="388" name="Google Shape;388;p3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Pin the Node.js version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Opinionated Formatter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Pre-commit hooks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CI/CD</a:t>
            </a:r>
            <a:endParaRPr/>
          </a:p>
        </p:txBody>
      </p:sp>
      <p:sp>
        <p:nvSpPr>
          <p:cNvPr id="395" name="Google Shape;395;p3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Best</a:t>
            </a:r>
            <a:r>
              <a:rPr lang="en-US"/>
              <a:t> Practices</a:t>
            </a:r>
            <a:endParaRPr/>
          </a:p>
        </p:txBody>
      </p:sp>
      <p:sp>
        <p:nvSpPr>
          <p:cNvPr id="396" name="Google Shape;396;p3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Limits Hard to Reproduce Issues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Ensures Node.js version consistency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nvm</a:t>
            </a:r>
            <a:r>
              <a:rPr lang="en-US"/>
              <a:t>, </a:t>
            </a:r>
            <a:r>
              <a:rPr i="1" lang="en-US"/>
              <a:t>nvm-windows</a:t>
            </a:r>
            <a:r>
              <a:rPr lang="en-US"/>
              <a:t>, </a:t>
            </a:r>
            <a:r>
              <a:rPr i="1" lang="en-US"/>
              <a:t>nodist</a:t>
            </a:r>
            <a:endParaRPr i="1"/>
          </a:p>
        </p:txBody>
      </p:sp>
      <p:sp>
        <p:nvSpPr>
          <p:cNvPr id="403" name="Google Shape;403;p4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Pin the Node.js version</a:t>
            </a:r>
            <a:endParaRPr/>
          </a:p>
        </p:txBody>
      </p:sp>
      <p:sp>
        <p:nvSpPr>
          <p:cNvPr id="404" name="Google Shape;404;p4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Install nvm</a:t>
            </a:r>
            <a:endParaRPr/>
          </a:p>
          <a:p>
            <a:pPr indent="-456915" lvl="0" marL="45691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>
                <a:latin typeface="Consolas"/>
                <a:ea typeface="Consolas"/>
                <a:cs typeface="Consolas"/>
                <a:sym typeface="Consolas"/>
              </a:rPr>
              <a:t>echo [desired version] &gt;&gt; .nvmr</a:t>
            </a:r>
            <a:r>
              <a:rPr i="1" lang="en-US"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i="1" lang="en-US"/>
              <a:t> </a:t>
            </a:r>
            <a:endParaRPr i="1"/>
          </a:p>
          <a:p>
            <a:pPr indent="-456915" lvl="0" marL="456915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>
                <a:latin typeface="Consolas"/>
                <a:ea typeface="Consolas"/>
                <a:cs typeface="Consolas"/>
                <a:sym typeface="Consolas"/>
              </a:rPr>
              <a:t>nvm use</a:t>
            </a:r>
            <a:r>
              <a:rPr lang="en-US"/>
              <a:t> </a:t>
            </a:r>
            <a:endParaRPr/>
          </a:p>
          <a:p>
            <a:pPr indent="-380762" lvl="1" marL="989981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or </a:t>
            </a:r>
            <a:r>
              <a:rPr lang="en-US" u="sng">
                <a:hlinkClick r:id="rId3"/>
              </a:rPr>
              <a:t>set up automatic</a:t>
            </a:r>
            <a:r>
              <a:rPr lang="en-US"/>
              <a:t> </a:t>
            </a:r>
            <a:r>
              <a:rPr i="1" lang="en-US"/>
              <a:t>nvm use</a:t>
            </a:r>
            <a:r>
              <a:rPr lang="en-US"/>
              <a:t> call </a:t>
            </a:r>
            <a:endParaRPr/>
          </a:p>
        </p:txBody>
      </p:sp>
      <p:sp>
        <p:nvSpPr>
          <p:cNvPr id="411" name="Google Shape;411;p4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Node Version Manager (nvm)</a:t>
            </a:r>
            <a:endParaRPr/>
          </a:p>
        </p:txBody>
      </p:sp>
      <p:sp>
        <p:nvSpPr>
          <p:cNvPr id="412" name="Google Shape;412;p4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190400" y="1196125"/>
            <a:ext cx="11818200" cy="23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Prettier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Resolves visual esthetics arguments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Uses </a:t>
            </a:r>
            <a:r>
              <a:rPr lang="en-US" u="sng">
                <a:hlinkClick r:id="rId3"/>
              </a:rPr>
              <a:t>cosmiconfig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Create </a:t>
            </a:r>
            <a:r>
              <a:rPr i="1" lang="en-US"/>
              <a:t>format</a:t>
            </a:r>
            <a:r>
              <a:rPr lang="en-US"/>
              <a:t> script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Opinionated Code Formatting</a:t>
            </a:r>
            <a:endParaRPr/>
          </a:p>
        </p:txBody>
      </p:sp>
      <p:sp>
        <p:nvSpPr>
          <p:cNvPr id="420" name="Google Shape;420;p4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660450" y="3694050"/>
            <a:ext cx="10871100" cy="27162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"scripts"</a:t>
            </a:r>
            <a:r>
              <a:rPr lang="en-US" sz="27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7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7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"format"</a:t>
            </a:r>
            <a:r>
              <a:rPr lang="en-US" sz="27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7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7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"prettier --write </a:t>
            </a:r>
            <a:r>
              <a:rPr lang="en-US" sz="2700">
                <a:solidFill>
                  <a:srgbClr val="DF631C"/>
                </a:solidFill>
                <a:latin typeface="Consolas"/>
                <a:ea typeface="Consolas"/>
                <a:cs typeface="Consolas"/>
                <a:sym typeface="Consolas"/>
              </a:rPr>
              <a:t>\"</a:t>
            </a:r>
            <a:r>
              <a:rPr lang="en-US" sz="27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src/**/*.{js,json}</a:t>
            </a:r>
            <a:r>
              <a:rPr lang="en-US" sz="2700">
                <a:solidFill>
                  <a:srgbClr val="DF631C"/>
                </a:solidFill>
                <a:latin typeface="Consolas"/>
                <a:ea typeface="Consolas"/>
                <a:cs typeface="Consolas"/>
                <a:sym typeface="Consolas"/>
              </a:rPr>
              <a:t>\"</a:t>
            </a:r>
            <a:r>
              <a:rPr lang="en-US" sz="27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27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2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idx="1" type="body"/>
          </p:nvPr>
        </p:nvSpPr>
        <p:spPr>
          <a:xfrm>
            <a:off x="190400" y="1196125"/>
            <a:ext cx="11818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Execute linters on files that are going to be </a:t>
            </a:r>
            <a:r>
              <a:rPr lang="en-US"/>
              <a:t>committed</a:t>
            </a:r>
            <a:r>
              <a:rPr lang="en-US"/>
              <a:t>. </a:t>
            </a:r>
            <a:endParaRPr/>
          </a:p>
        </p:txBody>
      </p:sp>
      <p:sp>
        <p:nvSpPr>
          <p:cNvPr id="428" name="Google Shape;428;p4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Pre-Commit Hooks</a:t>
            </a:r>
            <a:endParaRPr/>
          </a:p>
        </p:txBody>
      </p:sp>
      <p:sp>
        <p:nvSpPr>
          <p:cNvPr id="429" name="Google Shape;429;p4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43"/>
          <p:cNvSpPr txBox="1"/>
          <p:nvPr/>
        </p:nvSpPr>
        <p:spPr>
          <a:xfrm>
            <a:off x="208875" y="2611200"/>
            <a:ext cx="5030700" cy="28200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"husky"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 "hooks"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"pre-commit"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000">
              <a:solidFill>
                <a:srgbClr val="383A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"cross-env CI=true lint-staged"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208875" y="1844125"/>
            <a:ext cx="32484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6915" lvl="0" marL="45691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 sz="3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Husky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5713325" y="1844125"/>
            <a:ext cx="32484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6915" lvl="0" marL="45691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 sz="3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lint-staged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5713325" y="2611200"/>
            <a:ext cx="5950200" cy="37335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"lint-staged"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 "src/**/*.js"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2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"prettier --write",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"eslint --max-warnings=0",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"yarn test --bail --findRelatedTests",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"git add"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 ]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Always use Pull/Merge Requests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Run CI Build on each PR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Deploy Automatically the </a:t>
            </a:r>
            <a:r>
              <a:rPr i="1" lang="en-US">
                <a:highlight>
                  <a:srgbClr val="FCE5CD"/>
                </a:highlight>
              </a:rPr>
              <a:t>master</a:t>
            </a:r>
            <a:r>
              <a:rPr lang="en-US"/>
              <a:t> branch</a:t>
            </a:r>
            <a:endParaRPr/>
          </a:p>
        </p:txBody>
      </p:sp>
      <p:sp>
        <p:nvSpPr>
          <p:cNvPr id="440" name="Google Shape;440;p4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Continuous Integration/Deployment</a:t>
            </a:r>
            <a:endParaRPr/>
          </a:p>
        </p:txBody>
      </p:sp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</p:txBody>
      </p:sp>
      <p:sp>
        <p:nvSpPr>
          <p:cNvPr id="214" name="Google Shape;214;p1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Storybook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Storybook</a:t>
            </a:r>
            <a:endParaRPr/>
          </a:p>
        </p:txBody>
      </p:sp>
      <p:sp>
        <p:nvSpPr>
          <p:cNvPr id="454" name="Google Shape;454;p4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4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-US" sz="4000"/>
              <a:t>Storybook is an open source tool for developing UI components in isolation</a:t>
            </a:r>
            <a:endParaRPr i="1" sz="4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Build Components in Isolation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Mock Hard to Reach Use Cases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Document Use Cases as Stories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Enhance with Addons</a:t>
            </a:r>
            <a:endParaRPr/>
          </a:p>
        </p:txBody>
      </p:sp>
      <p:sp>
        <p:nvSpPr>
          <p:cNvPr id="462" name="Google Shape;462;p4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Storybook</a:t>
            </a:r>
            <a:endParaRPr/>
          </a:p>
        </p:txBody>
      </p:sp>
      <p:sp>
        <p:nvSpPr>
          <p:cNvPr id="463" name="Google Shape;463;p4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to add </a:t>
            </a:r>
            <a:r>
              <a:rPr lang="en-US"/>
              <a:t>Storybook?</a:t>
            </a:r>
            <a:endParaRPr/>
          </a:p>
        </p:txBody>
      </p:sp>
      <p:sp>
        <p:nvSpPr>
          <p:cNvPr id="470" name="Google Shape;470;p4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48"/>
          <p:cNvSpPr txBox="1"/>
          <p:nvPr/>
        </p:nvSpPr>
        <p:spPr>
          <a:xfrm>
            <a:off x="534800" y="1237075"/>
            <a:ext cx="10886400" cy="29874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Init Storybook</a:t>
            </a:r>
            <a:endParaRPr b="1" sz="2000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npx -p @storybook/cli sb init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Start Storybook</a:t>
            </a:r>
            <a:endParaRPr b="1" sz="2000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storybook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Start Storybook</a:t>
            </a:r>
            <a:endParaRPr b="1" sz="2000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build-storybook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2" name="Google Shape;472;p48"/>
          <p:cNvSpPr txBox="1"/>
          <p:nvPr/>
        </p:nvSpPr>
        <p:spPr>
          <a:xfrm>
            <a:off x="534800" y="4376400"/>
            <a:ext cx="10886400" cy="23451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"scripts"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0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"storybook"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"start-storybook -p 9009 -s public"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"build-storybook"</a:t>
            </a: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2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"build-storybook -s public</a:t>
            </a:r>
            <a:endParaRPr sz="2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Loading Stories - </a:t>
            </a:r>
            <a:r>
              <a:rPr lang="en-US">
                <a:highlight>
                  <a:srgbClr val="FCE5CD"/>
                </a:highlight>
              </a:rPr>
              <a:t>.storybook/config.js</a:t>
            </a:r>
            <a:endParaRPr>
              <a:highlight>
                <a:srgbClr val="FCE5CD"/>
              </a:highlight>
            </a:endParaRPr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Adding Decorators</a:t>
            </a:r>
            <a:r>
              <a:rPr lang="en-US"/>
              <a:t> 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Addons</a:t>
            </a:r>
            <a:endParaRPr/>
          </a:p>
        </p:txBody>
      </p:sp>
      <p:sp>
        <p:nvSpPr>
          <p:cNvPr id="479" name="Google Shape;479;p4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Storybook</a:t>
            </a:r>
            <a:endParaRPr/>
          </a:p>
        </p:txBody>
      </p:sp>
      <p:sp>
        <p:nvSpPr>
          <p:cNvPr id="480" name="Google Shape;480;p4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0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React Components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Capture Regressions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Ensure Proper Visual Content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Validate UX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Documentation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Encourages High Quality Code</a:t>
            </a:r>
            <a:endParaRPr/>
          </a:p>
        </p:txBody>
      </p:sp>
      <p:sp>
        <p:nvSpPr>
          <p:cNvPr id="493" name="Google Shape;493;p5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But Why?</a:t>
            </a:r>
            <a:endParaRPr/>
          </a:p>
        </p:txBody>
      </p:sp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2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Jest</a:t>
            </a:r>
            <a:endParaRPr b="1" sz="4400"/>
          </a:p>
        </p:txBody>
      </p:sp>
      <p:sp>
        <p:nvSpPr>
          <p:cNvPr id="501" name="Google Shape;501;p5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Jest is a delightful JavaScript Testing Framework with a focus on simplicity.</a:t>
            </a:r>
            <a:r>
              <a:rPr i="1" lang="en-US">
                <a:uFill>
                  <a:noFill/>
                </a:uFill>
                <a:hlinkClick r:id="rId3"/>
              </a:rPr>
              <a:t>*</a:t>
            </a:r>
            <a:endParaRPr i="1"/>
          </a:p>
        </p:txBody>
      </p:sp>
      <p:sp>
        <p:nvSpPr>
          <p:cNvPr id="508" name="Google Shape;508;p5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What is Jest?</a:t>
            </a:r>
            <a:endParaRPr/>
          </a:p>
        </p:txBody>
      </p:sp>
      <p:sp>
        <p:nvSpPr>
          <p:cNvPr id="509" name="Google Shape;509;p5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Fast and Safe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Code Coverage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Mocking API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GOOD Exceptions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Great Documentation</a:t>
            </a:r>
            <a:endParaRPr i="1"/>
          </a:p>
        </p:txBody>
      </p:sp>
      <p:sp>
        <p:nvSpPr>
          <p:cNvPr id="516" name="Google Shape;516;p5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517" name="Google Shape;517;p5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4146450" y="2839250"/>
            <a:ext cx="3899100" cy="17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 To All Demos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5"/>
          <p:cNvSpPr txBox="1"/>
          <p:nvPr>
            <p:ph idx="1" type="body"/>
          </p:nvPr>
        </p:nvSpPr>
        <p:spPr>
          <a:xfrm>
            <a:off x="190401" y="1196125"/>
            <a:ext cx="57315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Little to None</a:t>
            </a:r>
            <a:endParaRPr i="1"/>
          </a:p>
          <a:p>
            <a:pPr indent="-456915" lvl="0" marL="45691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Options Config</a:t>
            </a:r>
            <a:endParaRPr/>
          </a:p>
          <a:p>
            <a:pPr indent="-418862" lvl="1" marL="9899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i="1" lang="en-US" sz="2400"/>
              <a:t>package.json</a:t>
            </a:r>
            <a:r>
              <a:rPr lang="en-US" sz="2400"/>
              <a:t> or  </a:t>
            </a:r>
            <a:r>
              <a:rPr i="1" lang="en-US" sz="2400"/>
              <a:t>jest.config.js</a:t>
            </a:r>
            <a:endParaRPr/>
          </a:p>
          <a:p>
            <a:pPr indent="-456915" lvl="0" marL="45691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Filename Conventions</a:t>
            </a:r>
            <a:endParaRPr/>
          </a:p>
          <a:p>
            <a:pPr indent="-418862" lvl="1" marL="98998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i="1" lang="en-US" sz="2400">
                <a:highlight>
                  <a:srgbClr val="FCE5CD"/>
                </a:highlight>
              </a:rPr>
              <a:t>.js</a:t>
            </a:r>
            <a:r>
              <a:rPr lang="en-US" sz="2400"/>
              <a:t> files in </a:t>
            </a:r>
            <a:r>
              <a:rPr b="1" i="1" lang="en-US" sz="2400">
                <a:highlight>
                  <a:srgbClr val="FCE5CD"/>
                </a:highlight>
              </a:rPr>
              <a:t>__tests__</a:t>
            </a:r>
            <a:r>
              <a:rPr lang="en-US" sz="2400"/>
              <a:t> folders</a:t>
            </a:r>
            <a:endParaRPr sz="2400"/>
          </a:p>
          <a:p>
            <a:pPr indent="-418862" lvl="1" marL="98998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i="1" lang="en-US" sz="2400">
                <a:highlight>
                  <a:srgbClr val="FCE5CD"/>
                </a:highlight>
              </a:rPr>
              <a:t>.test.js</a:t>
            </a:r>
            <a:r>
              <a:rPr lang="en-US" sz="2400"/>
              <a:t> files</a:t>
            </a:r>
            <a:endParaRPr sz="2400"/>
          </a:p>
          <a:p>
            <a:pPr indent="-418862" lvl="1" marL="98998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i="1" lang="en-US" sz="2400">
                <a:highlight>
                  <a:srgbClr val="FCE5CD"/>
                </a:highlight>
              </a:rPr>
              <a:t>.spec.js</a:t>
            </a:r>
            <a:r>
              <a:rPr lang="en-US" sz="2400"/>
              <a:t> files</a:t>
            </a:r>
            <a:endParaRPr sz="2400"/>
          </a:p>
          <a:p>
            <a:pPr indent="-495300" lvl="0" marL="48577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300"/>
              <a:buChar char="▪"/>
            </a:pPr>
            <a:r>
              <a:rPr lang="en-US" sz="3300"/>
              <a:t>Global Setup File:</a:t>
            </a:r>
            <a:endParaRPr sz="3300"/>
          </a:p>
          <a:p>
            <a:pPr indent="-418862" lvl="1" marL="98998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i="1" lang="en-US" sz="2400">
                <a:highlight>
                  <a:srgbClr val="FCE5CD"/>
                </a:highlight>
              </a:rPr>
              <a:t>src/setupTests.js</a:t>
            </a:r>
            <a:endParaRPr sz="3300"/>
          </a:p>
        </p:txBody>
      </p:sp>
      <p:sp>
        <p:nvSpPr>
          <p:cNvPr id="524" name="Google Shape;524;p5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Configuration</a:t>
            </a:r>
            <a:endParaRPr/>
          </a:p>
        </p:txBody>
      </p:sp>
      <p:sp>
        <p:nvSpPr>
          <p:cNvPr id="525" name="Google Shape;525;p5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6" name="Google Shape;526;p55"/>
          <p:cNvSpPr txBox="1"/>
          <p:nvPr/>
        </p:nvSpPr>
        <p:spPr>
          <a:xfrm>
            <a:off x="6976625" y="1438150"/>
            <a:ext cx="4686900" cy="49065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"jest"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"snapshotSerializers"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"enzyme-to-json/serializer"</a:t>
            </a:r>
            <a:endParaRPr sz="13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"collectCoverageFrom"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"src/**/*.{js,jsx}"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"coverageThreshold"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"global"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"branches"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CE33C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"functions"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CE33C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"lines"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CE33C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3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"statements"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00">
                <a:solidFill>
                  <a:srgbClr val="CE33C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300">
              <a:solidFill>
                <a:srgbClr val="CE33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rgbClr val="A05A4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6"/>
          <p:cNvSpPr txBox="1"/>
          <p:nvPr>
            <p:ph idx="1" type="body"/>
          </p:nvPr>
        </p:nvSpPr>
        <p:spPr>
          <a:xfrm>
            <a:off x="190400" y="1229475"/>
            <a:ext cx="6914700" cy="5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60090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50"/>
              <a:buChar char="▪"/>
            </a:pPr>
            <a:r>
              <a:rPr i="1" lang="en-US" sz="3350">
                <a:highlight>
                  <a:srgbClr val="FCE5CD"/>
                </a:highlight>
              </a:rPr>
              <a:t>describe</a:t>
            </a:r>
            <a:endParaRPr sz="3350"/>
          </a:p>
          <a:p>
            <a:pPr indent="-460090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50"/>
              <a:buChar char="▪"/>
            </a:pPr>
            <a:r>
              <a:rPr i="1" lang="en-US" sz="3350">
                <a:highlight>
                  <a:srgbClr val="FCE5CD"/>
                </a:highlight>
              </a:rPr>
              <a:t>test</a:t>
            </a:r>
            <a:r>
              <a:rPr lang="en-US" sz="3350"/>
              <a:t>/</a:t>
            </a:r>
            <a:r>
              <a:rPr i="1" lang="en-US" sz="3350">
                <a:highlight>
                  <a:srgbClr val="FCE5CD"/>
                </a:highlight>
              </a:rPr>
              <a:t>it</a:t>
            </a:r>
            <a:endParaRPr sz="3350"/>
          </a:p>
          <a:p>
            <a:pPr indent="-460090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50"/>
              <a:buChar char="▪"/>
            </a:pPr>
            <a:r>
              <a:rPr i="1" lang="en-US" sz="3350">
                <a:highlight>
                  <a:srgbClr val="FCE5CD"/>
                </a:highlight>
              </a:rPr>
              <a:t>beforeAll</a:t>
            </a:r>
            <a:r>
              <a:rPr lang="en-US" sz="3350"/>
              <a:t>/</a:t>
            </a:r>
            <a:r>
              <a:rPr i="1" lang="en-US" sz="3350">
                <a:highlight>
                  <a:srgbClr val="FCE5CD"/>
                </a:highlight>
              </a:rPr>
              <a:t>afterAll</a:t>
            </a:r>
            <a:endParaRPr sz="3350"/>
          </a:p>
          <a:p>
            <a:pPr indent="-460090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50"/>
              <a:buChar char="▪"/>
            </a:pPr>
            <a:r>
              <a:rPr i="1" lang="en-US" sz="3350">
                <a:highlight>
                  <a:srgbClr val="FCE5CD"/>
                </a:highlight>
              </a:rPr>
              <a:t>beforeEach</a:t>
            </a:r>
            <a:r>
              <a:rPr lang="en-US" sz="3350"/>
              <a:t>/</a:t>
            </a:r>
            <a:r>
              <a:rPr i="1" lang="en-US" sz="3350">
                <a:highlight>
                  <a:srgbClr val="FCE5CD"/>
                </a:highlight>
              </a:rPr>
              <a:t>afterEach</a:t>
            </a:r>
            <a:r>
              <a:rPr lang="en-US" sz="3350"/>
              <a:t> </a:t>
            </a:r>
            <a:endParaRPr sz="3350"/>
          </a:p>
          <a:p>
            <a:pPr indent="-460090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50"/>
              <a:buChar char="▪"/>
            </a:pPr>
            <a:r>
              <a:rPr i="1" lang="en-US" sz="3350">
                <a:highlight>
                  <a:srgbClr val="FCE5CD"/>
                </a:highlight>
              </a:rPr>
              <a:t>expect</a:t>
            </a:r>
            <a:r>
              <a:rPr lang="en-US" sz="3350"/>
              <a:t>(actual).</a:t>
            </a:r>
            <a:r>
              <a:rPr lang="en-US" sz="3350">
                <a:highlight>
                  <a:srgbClr val="FCE5CD"/>
                </a:highlight>
              </a:rPr>
              <a:t>&lt;matcher&gt;</a:t>
            </a:r>
            <a:r>
              <a:rPr lang="en-US" sz="3350"/>
              <a:t>(expected)</a:t>
            </a:r>
            <a:endParaRPr sz="3350"/>
          </a:p>
        </p:txBody>
      </p:sp>
      <p:sp>
        <p:nvSpPr>
          <p:cNvPr id="533" name="Google Shape;533;p5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Basic API</a:t>
            </a:r>
            <a:endParaRPr/>
          </a:p>
        </p:txBody>
      </p:sp>
      <p:sp>
        <p:nvSpPr>
          <p:cNvPr id="534" name="Google Shape;534;p5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5" name="Google Shape;535;p56"/>
          <p:cNvSpPr txBox="1"/>
          <p:nvPr/>
        </p:nvSpPr>
        <p:spPr>
          <a:xfrm>
            <a:off x="7105100" y="1170088"/>
            <a:ext cx="4941600" cy="51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41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Font typeface="Calibri"/>
              <a:buChar char="-"/>
            </a:pPr>
            <a:r>
              <a:rPr lang="en-US" sz="3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grouping/scoping tests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Font typeface="Calibri"/>
              <a:buChar char="-"/>
            </a:pPr>
            <a:r>
              <a:rPr lang="en-US" sz="3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case definition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Font typeface="Calibri"/>
              <a:buChar char="-"/>
            </a:pPr>
            <a:r>
              <a:rPr lang="en-US" sz="3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one-time scoped setup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Font typeface="Calibri"/>
              <a:buChar char="-"/>
            </a:pPr>
            <a:r>
              <a:rPr lang="en-US" sz="3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repeating setup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50"/>
              <a:buFont typeface="Calibri"/>
              <a:buChar char="-"/>
            </a:pPr>
            <a:r>
              <a:rPr lang="en-US" sz="3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assertion (matchers)</a:t>
            </a:r>
            <a:endParaRPr sz="3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542" name="Google Shape;542;p5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Unit Tests</a:t>
            </a:r>
            <a:endParaRPr/>
          </a:p>
        </p:txBody>
      </p:sp>
      <p:sp>
        <p:nvSpPr>
          <p:cNvPr id="543" name="Google Shape;543;p5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Rendering</a:t>
            </a:r>
            <a:r>
              <a:rPr b="1" lang="en-US" sz="4400"/>
              <a:t> Tools</a:t>
            </a:r>
            <a:endParaRPr b="1" sz="4400"/>
          </a:p>
        </p:txBody>
      </p:sp>
      <p:sp>
        <p:nvSpPr>
          <p:cNvPr id="550" name="Google Shape;550;p5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Smoke</a:t>
            </a:r>
            <a:r>
              <a:rPr lang="en-US"/>
              <a:t> Tests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Input - Output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Behavior</a:t>
            </a:r>
            <a:endParaRPr/>
          </a:p>
        </p:txBody>
      </p:sp>
      <p:sp>
        <p:nvSpPr>
          <p:cNvPr id="557" name="Google Shape;557;p5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Test in Components?</a:t>
            </a:r>
            <a:endParaRPr/>
          </a:p>
        </p:txBody>
      </p:sp>
      <p:sp>
        <p:nvSpPr>
          <p:cNvPr id="558" name="Google Shape;558;p5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How we test Components?</a:t>
            </a:r>
            <a:endParaRPr/>
          </a:p>
        </p:txBody>
      </p:sp>
      <p:sp>
        <p:nvSpPr>
          <p:cNvPr id="565" name="Google Shape;565;p6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p6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enzyme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React Testing Libraries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1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Enzyme</a:t>
            </a:r>
            <a:endParaRPr b="1" sz="4400"/>
          </a:p>
        </p:txBody>
      </p:sp>
      <p:sp>
        <p:nvSpPr>
          <p:cNvPr id="573" name="Google Shape;573;p6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Shallow Rendering</a:t>
            </a:r>
            <a:endParaRPr/>
          </a:p>
          <a:p>
            <a:pPr indent="-456915" lvl="0" marL="45691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Mount (Full) Rendering</a:t>
            </a:r>
            <a:endParaRPr/>
          </a:p>
        </p:txBody>
      </p:sp>
      <p:sp>
        <p:nvSpPr>
          <p:cNvPr id="580" name="Google Shape;580;p6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Rendering Methods</a:t>
            </a:r>
            <a:endParaRPr/>
          </a:p>
        </p:txBody>
      </p:sp>
      <p:sp>
        <p:nvSpPr>
          <p:cNvPr id="581" name="Google Shape;581;p6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Shallow rendering is useful to constrain yourself to testing a component as a unit, and to ensure that your tests aren't indirectly asserting on behavior of child components.</a:t>
            </a:r>
            <a:r>
              <a:rPr baseline="30000" i="1" lang="en-US">
                <a:uFill>
                  <a:noFill/>
                </a:uFill>
                <a:hlinkClick r:id="rId3"/>
              </a:rPr>
              <a:t>1</a:t>
            </a:r>
            <a:endParaRPr baseline="30000" i="1"/>
          </a:p>
        </p:txBody>
      </p:sp>
      <p:sp>
        <p:nvSpPr>
          <p:cNvPr id="588" name="Google Shape;588;p6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Shallow Render</a:t>
            </a:r>
            <a:endParaRPr/>
          </a:p>
        </p:txBody>
      </p:sp>
      <p:sp>
        <p:nvSpPr>
          <p:cNvPr id="589" name="Google Shape;589;p6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4"/>
          <p:cNvSpPr txBox="1"/>
          <p:nvPr>
            <p:ph idx="1" type="body"/>
          </p:nvPr>
        </p:nvSpPr>
        <p:spPr>
          <a:xfrm>
            <a:off x="190400" y="1196125"/>
            <a:ext cx="11818200" cy="5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components in </a:t>
            </a:r>
            <a:r>
              <a:rPr i="1" lang="en-US"/>
              <a:t>isolation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Container components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Documenting Behavior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Unit Testing</a:t>
            </a:r>
            <a:endParaRPr i="1"/>
          </a:p>
        </p:txBody>
      </p:sp>
      <p:sp>
        <p:nvSpPr>
          <p:cNvPr id="596" name="Google Shape;596;p6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Shallow Render</a:t>
            </a:r>
            <a:endParaRPr/>
          </a:p>
        </p:txBody>
      </p:sp>
      <p:sp>
        <p:nvSpPr>
          <p:cNvPr id="597" name="Google Shape;597;p6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create-react-app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"/>
          <p:cNvSpPr txBox="1"/>
          <p:nvPr>
            <p:ph idx="1" type="body"/>
          </p:nvPr>
        </p:nvSpPr>
        <p:spPr>
          <a:xfrm>
            <a:off x="190400" y="1196125"/>
            <a:ext cx="118182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Using </a:t>
            </a:r>
            <a:r>
              <a:rPr i="1" lang="en-US">
                <a:highlight>
                  <a:srgbClr val="FCE5CD"/>
                </a:highlight>
              </a:rPr>
              <a:t>shallow</a:t>
            </a:r>
            <a:r>
              <a:rPr lang="en-US"/>
              <a:t> API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creates </a:t>
            </a:r>
            <a:r>
              <a:rPr i="1" lang="en-US"/>
              <a:t>ShallowWrapper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componentDidMount</a:t>
            </a:r>
            <a:r>
              <a:rPr lang="en-US"/>
              <a:t> and </a:t>
            </a:r>
            <a:r>
              <a:rPr i="1" lang="en-US"/>
              <a:t>componentDidUpdate</a:t>
            </a:r>
            <a:endParaRPr/>
          </a:p>
        </p:txBody>
      </p:sp>
      <p:sp>
        <p:nvSpPr>
          <p:cNvPr id="604" name="Google Shape;604;p6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Shallow Render</a:t>
            </a:r>
            <a:endParaRPr/>
          </a:p>
        </p:txBody>
      </p:sp>
      <p:sp>
        <p:nvSpPr>
          <p:cNvPr id="605" name="Google Shape;605;p6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Full DOM rendering is ideal for use cases where you have components that may interact with DOM APIs or need to test components that are wrapped in higher order components.</a:t>
            </a:r>
            <a:r>
              <a:rPr baseline="30000" i="1" lang="en-US">
                <a:uFill>
                  <a:noFill/>
                </a:uFill>
                <a:hlinkClick r:id="rId3"/>
              </a:rPr>
              <a:t>1</a:t>
            </a:r>
            <a:endParaRPr baseline="30000" i="1"/>
          </a:p>
        </p:txBody>
      </p:sp>
      <p:sp>
        <p:nvSpPr>
          <p:cNvPr id="612" name="Google Shape;612;p6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Mount</a:t>
            </a:r>
            <a:r>
              <a:rPr lang="en-US"/>
              <a:t> Render</a:t>
            </a:r>
            <a:endParaRPr/>
          </a:p>
        </p:txBody>
      </p:sp>
      <p:sp>
        <p:nvSpPr>
          <p:cNvPr id="613" name="Google Shape;613;p6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7"/>
          <p:cNvSpPr txBox="1"/>
          <p:nvPr>
            <p:ph idx="1" type="body"/>
          </p:nvPr>
        </p:nvSpPr>
        <p:spPr>
          <a:xfrm>
            <a:off x="190400" y="1196125"/>
            <a:ext cx="11818200" cy="53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components integration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Presentational Components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Testing DOM elements interactions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Browser-Like Environment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Integration</a:t>
            </a:r>
            <a:r>
              <a:rPr i="1" lang="en-US"/>
              <a:t> Testing</a:t>
            </a:r>
            <a:endParaRPr i="1"/>
          </a:p>
        </p:txBody>
      </p:sp>
      <p:sp>
        <p:nvSpPr>
          <p:cNvPr id="620" name="Google Shape;620;p6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Mount</a:t>
            </a:r>
            <a:r>
              <a:rPr lang="en-US"/>
              <a:t> Render</a:t>
            </a:r>
            <a:endParaRPr/>
          </a:p>
        </p:txBody>
      </p:sp>
      <p:sp>
        <p:nvSpPr>
          <p:cNvPr id="621" name="Google Shape;621;p6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 txBox="1"/>
          <p:nvPr>
            <p:ph idx="1" type="body"/>
          </p:nvPr>
        </p:nvSpPr>
        <p:spPr>
          <a:xfrm>
            <a:off x="190400" y="1196125"/>
            <a:ext cx="118182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Using </a:t>
            </a:r>
            <a:r>
              <a:rPr i="1" lang="en-US">
                <a:highlight>
                  <a:srgbClr val="FCE5CD"/>
                </a:highlight>
              </a:rPr>
              <a:t>mount</a:t>
            </a:r>
            <a:r>
              <a:rPr lang="en-US"/>
              <a:t> API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creates </a:t>
            </a:r>
            <a:r>
              <a:rPr i="1" lang="en-US"/>
              <a:t>ReactWrapper</a:t>
            </a:r>
            <a:endParaRPr i="1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i="1" lang="en-US"/>
              <a:t>mounts </a:t>
            </a:r>
            <a:r>
              <a:rPr lang="en-US"/>
              <a:t>the component in the DOM</a:t>
            </a:r>
            <a:endParaRPr/>
          </a:p>
        </p:txBody>
      </p:sp>
      <p:sp>
        <p:nvSpPr>
          <p:cNvPr id="628" name="Google Shape;628;p6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Mount</a:t>
            </a:r>
            <a:r>
              <a:rPr lang="en-US"/>
              <a:t> Render</a:t>
            </a:r>
            <a:endParaRPr/>
          </a:p>
        </p:txBody>
      </p:sp>
      <p:sp>
        <p:nvSpPr>
          <p:cNvPr id="629" name="Google Shape;629;p6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Enzyme Drawbacks</a:t>
            </a:r>
            <a:endParaRPr/>
          </a:p>
        </p:txBody>
      </p:sp>
      <p:sp>
        <p:nvSpPr>
          <p:cNvPr id="636" name="Google Shape;636;p6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7" name="Google Shape;637;p6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Allows testing implementation details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Relying on non-public interface</a:t>
            </a:r>
            <a:endParaRPr/>
          </a:p>
          <a:p>
            <a:pPr indent="-3807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Depending Components’ Names</a:t>
            </a:r>
            <a:endParaRPr/>
          </a:p>
          <a:p>
            <a:pPr indent="-3807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Asserting Component State</a:t>
            </a:r>
            <a:endParaRPr/>
          </a:p>
          <a:p>
            <a:pPr indent="-380762" lvl="1" marL="989981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Invoking Function Props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React Testing Library</a:t>
            </a:r>
            <a:endParaRPr b="1" sz="4400"/>
          </a:p>
        </p:txBody>
      </p:sp>
      <p:sp>
        <p:nvSpPr>
          <p:cNvPr id="644" name="Google Shape;644;p7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Guiding principle: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None/>
            </a:pPr>
            <a:r>
              <a:rPr i="1" lang="en-US"/>
              <a:t>We try to only expose methods and utilities that encourage you to write tests that closely resemble how your web pages are used.</a:t>
            </a:r>
            <a:r>
              <a:rPr baseline="30000" i="1" lang="en-US">
                <a:uFill>
                  <a:noFill/>
                </a:uFill>
                <a:hlinkClick r:id="rId3"/>
              </a:rPr>
              <a:t>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React Testing Library</a:t>
            </a:r>
            <a:endParaRPr/>
          </a:p>
        </p:txBody>
      </p:sp>
      <p:sp>
        <p:nvSpPr>
          <p:cNvPr id="652" name="Google Shape;652;p7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React Testing Library</a:t>
            </a:r>
            <a:endParaRPr/>
          </a:p>
        </p:txBody>
      </p:sp>
      <p:sp>
        <p:nvSpPr>
          <p:cNvPr id="659" name="Google Shape;659;p7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0" name="Google Shape;660;p7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Builds on top of DOM Testing Library</a:t>
            </a:r>
            <a:r>
              <a:rPr baseline="30000" lang="en-US">
                <a:uFill>
                  <a:noFill/>
                </a:uFill>
                <a:hlinkClick r:id="rId3"/>
              </a:rPr>
              <a:t>1</a:t>
            </a:r>
            <a:r>
              <a:rPr lang="en-US"/>
              <a:t> 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Light-weight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Works with actual </a:t>
            </a:r>
            <a:r>
              <a:rPr i="1" lang="en-US"/>
              <a:t>DOM nodes</a:t>
            </a:r>
            <a:endParaRPr i="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3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Mocking</a:t>
            </a:r>
            <a:endParaRPr b="1" sz="4400"/>
          </a:p>
        </p:txBody>
      </p:sp>
      <p:sp>
        <p:nvSpPr>
          <p:cNvPr id="667" name="Google Shape;667;p7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US" sz="3800"/>
              <a:t>Mock is an imitation, usually of lesser quality.</a:t>
            </a:r>
            <a:r>
              <a:rPr baseline="30000" lang="en-US" sz="3800">
                <a:uFill>
                  <a:noFill/>
                </a:uFill>
                <a:hlinkClick r:id="rId3"/>
              </a:rPr>
              <a:t>1</a:t>
            </a:r>
            <a:endParaRPr baseline="30000" sz="3800"/>
          </a:p>
        </p:txBody>
      </p:sp>
      <p:sp>
        <p:nvSpPr>
          <p:cNvPr id="674" name="Google Shape;674;p7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Moc… What?</a:t>
            </a:r>
            <a:endParaRPr/>
          </a:p>
        </p:txBody>
      </p:sp>
      <p:sp>
        <p:nvSpPr>
          <p:cNvPr id="675" name="Google Shape;675;p7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Set up a modern React App by running a single command in seconds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39" name="Google Shape;239;p21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684975" y="2338125"/>
            <a:ext cx="10363200" cy="4186500"/>
          </a:xfrm>
          <a:prstGeom prst="rect">
            <a:avLst/>
          </a:prstGeom>
          <a:solidFill>
            <a:srgbClr val="ACB4C3">
              <a:alpha val="14901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yarn</a:t>
            </a:r>
            <a:endParaRPr b="1" sz="2399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global add </a:t>
            </a:r>
            <a:r>
              <a:rPr b="1" i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create-react-app</a:t>
            </a:r>
            <a:endParaRPr b="1" i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create</a:t>
            </a:r>
            <a:r>
              <a:rPr b="1" i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react-app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399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swapp</a:t>
            </a:r>
            <a:endParaRPr b="1" sz="2399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npm</a:t>
            </a:r>
            <a:endParaRPr b="1" sz="2399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npm init </a:t>
            </a:r>
            <a:r>
              <a:rPr b="1" i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react-app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399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swapp</a:t>
            </a:r>
            <a:endParaRPr b="1" sz="2399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A1AABC"/>
                </a:solidFill>
                <a:latin typeface="Consolas"/>
                <a:ea typeface="Consolas"/>
                <a:cs typeface="Consolas"/>
                <a:sym typeface="Consolas"/>
              </a:rPr>
              <a:t># npx</a:t>
            </a:r>
            <a:endParaRPr b="1" sz="2399">
              <a:solidFill>
                <a:srgbClr val="A1AA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npx </a:t>
            </a:r>
            <a:r>
              <a:rPr b="1" i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create-react-app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399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swapp</a:t>
            </a:r>
            <a:endParaRPr b="1" sz="2399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t/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US" sz="3300"/>
              <a:t>Mock objects are simulated objects that mimic the behavior of real objects in controlled ways, most often as part of a software testing initiative.</a:t>
            </a:r>
            <a:r>
              <a:rPr baseline="30000" lang="en-US" sz="3300">
                <a:uFill>
                  <a:noFill/>
                </a:uFill>
                <a:hlinkClick r:id="rId3"/>
              </a:rPr>
              <a:t>1</a:t>
            </a:r>
            <a:endParaRPr baseline="30000" sz="3300"/>
          </a:p>
        </p:txBody>
      </p:sp>
      <p:sp>
        <p:nvSpPr>
          <p:cNvPr id="682" name="Google Shape;682;p7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Mocked Objects</a:t>
            </a:r>
            <a:endParaRPr/>
          </a:p>
        </p:txBody>
      </p:sp>
      <p:sp>
        <p:nvSpPr>
          <p:cNvPr id="683" name="Google Shape;683;p7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Why do we mock?</a:t>
            </a:r>
            <a:endParaRPr/>
          </a:p>
        </p:txBody>
      </p:sp>
      <p:sp>
        <p:nvSpPr>
          <p:cNvPr id="690" name="Google Shape;690;p7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1" name="Google Shape;691;p7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Isolate dependencies outside of our control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Ensure we have passing tests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What</a:t>
            </a:r>
            <a:r>
              <a:rPr lang="en-US"/>
              <a:t> do you want to mock?</a:t>
            </a:r>
            <a:endParaRPr/>
          </a:p>
        </p:txBody>
      </p:sp>
      <p:sp>
        <p:nvSpPr>
          <p:cNvPr id="698" name="Google Shape;698;p7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9" name="Google Shape;699;p7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Network (API) calls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Date-related stuff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Environment (e.g. env vars)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Behaviors/Objects that aren’t target of the current test</a:t>
            </a:r>
            <a:endParaRPr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Timers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Mocking API</a:t>
            </a:r>
            <a:endParaRPr/>
          </a:p>
        </p:txBody>
      </p:sp>
      <p:sp>
        <p:nvSpPr>
          <p:cNvPr id="706" name="Google Shape;706;p7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7" name="Google Shape;707;p7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/>
              <a:t>jest.fn(</a:t>
            </a:r>
            <a:r>
              <a:rPr lang="en-US"/>
              <a:t>[</a:t>
            </a:r>
            <a:r>
              <a:rPr i="1" lang="en-US"/>
              <a:t>implementation</a:t>
            </a:r>
            <a:r>
              <a:rPr lang="en-US"/>
              <a:t>]</a:t>
            </a:r>
            <a:r>
              <a:rPr b="1" lang="en-US"/>
              <a:t>)</a:t>
            </a:r>
            <a:r>
              <a:rPr baseline="30000" lang="en-US" sz="2800">
                <a:uFill>
                  <a:noFill/>
                </a:uFill>
                <a:hlinkClick r:id="rId3"/>
              </a:rPr>
              <a:t>1</a:t>
            </a:r>
            <a:r>
              <a:rPr lang="en-US"/>
              <a:t> - </a:t>
            </a:r>
            <a:r>
              <a:rPr lang="en-US" sz="2800"/>
              <a:t>creates unused mocked function</a:t>
            </a:r>
            <a:endParaRPr baseline="30000" sz="2800"/>
          </a:p>
          <a:p>
            <a:pPr indent="-45691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b="1" lang="en-US"/>
              <a:t>jest.spyOn</a:t>
            </a:r>
            <a:r>
              <a:rPr lang="en-US"/>
              <a:t>(</a:t>
            </a:r>
            <a:r>
              <a:rPr i="1" lang="en-US"/>
              <a:t>object</a:t>
            </a:r>
            <a:r>
              <a:rPr lang="en-US"/>
              <a:t>, </a:t>
            </a:r>
            <a:r>
              <a:rPr i="1" lang="en-US"/>
              <a:t>methodName</a:t>
            </a:r>
            <a:r>
              <a:rPr lang="en-US"/>
              <a:t>)</a:t>
            </a:r>
            <a:r>
              <a:rPr baseline="30000" lang="en-US" sz="2800">
                <a:uFill>
                  <a:noFill/>
                </a:uFill>
                <a:hlinkClick r:id="rId4"/>
              </a:rPr>
              <a:t>2</a:t>
            </a:r>
            <a:r>
              <a:rPr lang="en-US"/>
              <a:t> - </a:t>
            </a:r>
            <a:r>
              <a:rPr lang="en-US" sz="2800"/>
              <a:t>wraps object[methodName] in mock function and returns the later</a:t>
            </a:r>
            <a:endParaRPr sz="2800"/>
          </a:p>
          <a:p>
            <a:pPr indent="-4251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i="1" lang="en-US" sz="2800"/>
              <a:t>mockFn</a:t>
            </a:r>
            <a:r>
              <a:rPr lang="en-US" sz="2800"/>
              <a:t>.</a:t>
            </a:r>
            <a:r>
              <a:rPr i="1" lang="en-US" sz="2800"/>
              <a:t>methods</a:t>
            </a:r>
            <a:r>
              <a:rPr baseline="30000" lang="en-US" sz="2800">
                <a:uFill>
                  <a:noFill/>
                </a:uFill>
                <a:hlinkClick r:id="rId5"/>
              </a:rPr>
              <a:t>3</a:t>
            </a:r>
            <a:endParaRPr baseline="30000"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Mocking Timers</a:t>
            </a:r>
            <a:r>
              <a:rPr baseline="30000" lang="en-US">
                <a:uFill>
                  <a:noFill/>
                </a:uFill>
                <a:hlinkClick r:id="rId3"/>
              </a:rPr>
              <a:t>1</a:t>
            </a:r>
            <a:endParaRPr baseline="30000"/>
          </a:p>
        </p:txBody>
      </p:sp>
      <p:sp>
        <p:nvSpPr>
          <p:cNvPr id="714" name="Google Shape;714;p7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5" name="Google Shape;715;p79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78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/>
              <a:t>jest.useFakeTimers()</a:t>
            </a:r>
            <a:r>
              <a:rPr lang="en-US" sz="3000"/>
              <a:t> - </a:t>
            </a:r>
            <a:r>
              <a:rPr lang="en-US" sz="2400"/>
              <a:t>Instructs Jest to use fake versions of the standard timer functions</a:t>
            </a:r>
            <a:endParaRPr b="1" sz="2400"/>
          </a:p>
          <a:p>
            <a:pPr indent="-4378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/>
              <a:t>jest.runAllTimers() </a:t>
            </a:r>
            <a:r>
              <a:rPr lang="en-US" sz="3000"/>
              <a:t>- </a:t>
            </a:r>
            <a:r>
              <a:rPr lang="en-US" sz="2400"/>
              <a:t>Exhausts both the macro-task queue and the micro-task  queue</a:t>
            </a:r>
            <a:endParaRPr sz="2400"/>
          </a:p>
          <a:p>
            <a:pPr indent="-4378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/>
              <a:t>jest.advanceTimersByTime(</a:t>
            </a:r>
            <a:r>
              <a:rPr i="1" lang="en-US" sz="3000"/>
              <a:t>ms</a:t>
            </a:r>
            <a:r>
              <a:rPr b="1" lang="en-US" sz="3000"/>
              <a:t>)</a:t>
            </a:r>
            <a:r>
              <a:rPr lang="en-US" sz="3000"/>
              <a:t> - </a:t>
            </a:r>
            <a:r>
              <a:rPr lang="en-US" sz="2400"/>
              <a:t>Executes only  queued task in the macro task queue</a:t>
            </a:r>
            <a:endParaRPr sz="2400"/>
          </a:p>
          <a:p>
            <a:pPr indent="-4378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b="1" lang="en-US" sz="3000"/>
              <a:t>jest.runOnlyPendingTimers()</a:t>
            </a:r>
            <a:r>
              <a:rPr lang="en-US" sz="3000"/>
              <a:t> - </a:t>
            </a:r>
            <a:r>
              <a:rPr lang="en-US" sz="2400"/>
              <a:t>Executes only the macro-tasks that are currently pending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0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/>
              <a:t>Best Practices</a:t>
            </a:r>
            <a:endParaRPr b="1" sz="4400"/>
          </a:p>
        </p:txBody>
      </p:sp>
      <p:sp>
        <p:nvSpPr>
          <p:cNvPr id="722" name="Google Shape;722;p8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Best Practices</a:t>
            </a:r>
            <a:endParaRPr baseline="30000"/>
          </a:p>
        </p:txBody>
      </p:sp>
      <p:sp>
        <p:nvSpPr>
          <p:cNvPr id="729" name="Google Shape;729;p8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0" name="Google Shape;730;p8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378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2400"/>
              <a:t>Start with snapshot tests</a:t>
            </a:r>
            <a:endParaRPr sz="2400"/>
          </a:p>
          <a:p>
            <a:pPr indent="-3997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Inputs + Simulated Events = Output</a:t>
            </a:r>
            <a:endParaRPr sz="2400"/>
          </a:p>
          <a:p>
            <a:pPr indent="-3997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Use helper functions</a:t>
            </a:r>
            <a:endParaRPr sz="2400"/>
          </a:p>
          <a:p>
            <a:pPr indent="-3997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Place tests as close as possible to the implementation</a:t>
            </a:r>
            <a:endParaRPr sz="2400"/>
          </a:p>
          <a:p>
            <a:pPr indent="-399765" lvl="0" marL="4569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Changing implementation details (refactoring) should rarely cause a test to fail.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7" name="Google Shape;73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25" y="1439512"/>
            <a:ext cx="8488950" cy="47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List of My Extensions</a:t>
            </a:r>
            <a:endParaRPr baseline="30000"/>
          </a:p>
        </p:txBody>
      </p:sp>
      <p:sp>
        <p:nvSpPr>
          <p:cNvPr id="750" name="Google Shape;750;p8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1" name="Google Shape;751;p8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andys8.jest-snippets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antmdvs.vscode-react-hooks-snippets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azemoh.one-monokai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bungcip.better-toml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christian-kohler.npm-intellisense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christian-kohler.path-intellisense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dbaeumer.vscode-eslint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DotJoshJohnson.xml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dsznajder.es7-react-js-snippets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eamodio.gitlens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EditorConfig.EditorConfig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eg2.vscode-npm-script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EQuimper.react-native-react-redux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esbenp.prettier-vscode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formulahendry.code-runner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jasonnutter.search-node-modules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jeremyrajan.webpack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kumar-harsh.graphql-for-vscode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mgmcdermott.vscode-language-babel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msjsdiag.debugger-for-chrome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msjsdiag.vscode-react-native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Orta.vscode-jest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redhat.vscode-yaml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streetsidesoftware.code-spell-checker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timothymclane.react-redux-es6-snippets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uloco.theme-bluloco-light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vscode-icons-team.vscode-icons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waderyan.babelrc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xabikos.JavaScriptSnippets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xabikos.ReactSnippets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code --install-extension yzhang.markdown-all-in-one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Scripts are created for you</a:t>
            </a:r>
            <a:endParaRPr baseline="30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48" name="Google Shape;248;p22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685000" y="2032700"/>
            <a:ext cx="9506100" cy="41124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"scripts"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3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"start"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"react-scripts start"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3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"build"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"react-scripts build"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3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"test"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"react-scripts test"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3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3000">
                <a:solidFill>
                  <a:srgbClr val="A05A48"/>
                </a:solidFill>
                <a:latin typeface="Consolas"/>
                <a:ea typeface="Consolas"/>
                <a:cs typeface="Consolas"/>
                <a:sym typeface="Consolas"/>
              </a:rPr>
              <a:t>"eject"</a:t>
            </a: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 sz="3000">
                <a:solidFill>
                  <a:srgbClr val="383A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000">
                <a:solidFill>
                  <a:srgbClr val="C5A332"/>
                </a:solidFill>
                <a:latin typeface="Consolas"/>
                <a:ea typeface="Consolas"/>
                <a:cs typeface="Consolas"/>
                <a:sym typeface="Consolas"/>
              </a:rPr>
              <a:t>"react-scripts eject"</a:t>
            </a:r>
            <a:endParaRPr sz="3000">
              <a:solidFill>
                <a:srgbClr val="C5A33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7A82DA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3000">
              <a:solidFill>
                <a:srgbClr val="7A82D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t/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5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757" name="Google Shape;757;p8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285" y="1200163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758" name="Google Shape;758;p8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052" y="1399790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759" name="Google Shape;759;p8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052" y="2317266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760" name="Google Shape;760;p85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7" t="-168"/>
          <a:stretch/>
        </p:blipFill>
        <p:spPr>
          <a:xfrm>
            <a:off x="7763088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761" name="Google Shape;761;p85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3344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762" name="Google Shape;762;p85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9112" y="4510112"/>
            <a:ext cx="3352800" cy="177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6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768" name="Google Shape;768;p8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452" y="3048001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769" name="Google Shape;769;p8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0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770" name="Google Shape;770;p86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2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771" name="Google Shape;771;p86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4261" y="1253342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772" name="Google Shape;772;p86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5373" y="1297094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773" name="Google Shape;773;p86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7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http://softuni.foundation/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rgbClr val="234465"/>
                </a:solidFill>
                <a:hlinkClick r:id="rId5"/>
              </a:rPr>
              <a:t>facebook.com/SoftwareUniversity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forum.softuni.bg</a:t>
            </a:r>
            <a:endParaRPr sz="28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781" name="Google Shape;781;p8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pic>
        <p:nvPicPr>
          <p:cNvPr id="782" name="Google Shape;782;p87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6579" y="2707943"/>
            <a:ext cx="2123136" cy="5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7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84432" y="2312861"/>
            <a:ext cx="3051512" cy="40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7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7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Starting the app</a:t>
            </a:r>
            <a:endParaRPr baseline="30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57" name="Google Shape;257;p2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914400" y="1883600"/>
            <a:ext cx="5181600" cy="9276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399"/>
              <a:buFont typeface="Noto Sans Symbols"/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</a:t>
            </a: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724" y="1883600"/>
            <a:ext cx="5070426" cy="465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3429000"/>
            <a:ext cx="5181600" cy="20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oto Sans Symbols"/>
              <a:buChar char="▪"/>
            </a:pPr>
            <a:r>
              <a:rPr lang="en-US"/>
              <a:t>Starting the app</a:t>
            </a:r>
            <a:endParaRPr baseline="300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267" name="Google Shape;267;p2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create-react-app</a:t>
            </a:r>
            <a:endParaRPr/>
          </a:p>
        </p:txBody>
      </p: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703675" y="1973725"/>
            <a:ext cx="3229500" cy="882600"/>
          </a:xfrm>
          <a:prstGeom prst="rect">
            <a:avLst/>
          </a:prstGeom>
          <a:solidFill>
            <a:srgbClr val="ACB4C3">
              <a:alpha val="1490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yarn test</a:t>
            </a:r>
            <a:endParaRPr b="1" sz="2399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450" y="1979051"/>
            <a:ext cx="7470925" cy="395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